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Average" panose="02000503040000020003" pitchFamily="2" charset="77"/>
      <p:regular r:id="rId23"/>
    </p:embeddedFont>
    <p:embeddedFont>
      <p:font typeface="Lato" panose="020F0502020204030203" pitchFamily="34" charset="77"/>
      <p:regular r:id="rId24"/>
      <p:bold r:id="rId25"/>
      <p:italic r:id="rId26"/>
      <p:boldItalic r:id="rId27"/>
    </p:embeddedFont>
    <p:embeddedFont>
      <p:font typeface="Lato Light" panose="020F0502020204030203" pitchFamily="34" charset="77"/>
      <p:regular r:id="rId28"/>
      <p:bold r:id="rId29"/>
      <p:italic r:id="rId30"/>
      <p:boldItalic r:id="rId31"/>
    </p:embeddedFont>
    <p:embeddedFont>
      <p:font typeface="Oswald" pitchFamily="2" charset="77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5731fa82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5731fa82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82c687b6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82c687b6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82c687b66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82c687b66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7434ad3e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7434ad3e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7434ad3ea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7434ad3ea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7434ad3ea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7434ad3ea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7434ad3ea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7434ad3ea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7434ad3e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7434ad3e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7434ad3ea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7434ad3ea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751c8f9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751c8f9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7434ad3e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57434ad3ea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841d8c15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841d8c15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6bdeb28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56bdeb28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82c687b6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82c687b6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82c687b6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82c687b6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731fa820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731fa820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82c687b6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82c687b6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7434ad3e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7434ad3e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82c687b6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82c687b66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7434ad3e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7434ad3e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subTitle" idx="4294967295"/>
          </p:nvPr>
        </p:nvSpPr>
        <p:spPr>
          <a:xfrm>
            <a:off x="238650" y="1857803"/>
            <a:ext cx="8666700" cy="28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2019 Action Plan | HitchTahoe</a:t>
            </a:r>
            <a:endParaRPr sz="3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Nicole Lutkemuller</a:t>
            </a: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Ashley White</a:t>
            </a: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Mark Jacobson</a:t>
            </a: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Sarah Ring</a:t>
            </a: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Holly Atkins</a:t>
            </a:r>
            <a:endParaRPr sz="24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0" y="415000"/>
            <a:ext cx="91440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North Lake Tahoe-Truckee </a:t>
            </a:r>
            <a:endParaRPr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Leadership Program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/>
          <p:nvPr/>
        </p:nvSpPr>
        <p:spPr>
          <a:xfrm>
            <a:off x="361725" y="2157175"/>
            <a:ext cx="7901400" cy="84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54271" y="2187848"/>
            <a:ext cx="48681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Most importantly...</a:t>
            </a:r>
            <a:endParaRPr sz="3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" name="Google Shape;146;p22"/>
          <p:cNvSpPr/>
          <p:nvPr/>
        </p:nvSpPr>
        <p:spPr>
          <a:xfrm rot="-8101213">
            <a:off x="7946219" y="2276548"/>
            <a:ext cx="600970" cy="617304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/>
          <p:nvPr/>
        </p:nvSpPr>
        <p:spPr>
          <a:xfrm rot="-8100758">
            <a:off x="7678303" y="2104402"/>
            <a:ext cx="961595" cy="961595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 rotWithShape="1">
          <a:blip r:embed="rId3">
            <a:alphaModFix amt="58000"/>
          </a:blip>
          <a:srcRect l="9003" t="6768" r="6927"/>
          <a:stretch/>
        </p:blipFill>
        <p:spPr>
          <a:xfrm>
            <a:off x="767500" y="0"/>
            <a:ext cx="35149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8298" y="235625"/>
            <a:ext cx="2760398" cy="469913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/>
          <p:nvPr/>
        </p:nvSpPr>
        <p:spPr>
          <a:xfrm>
            <a:off x="361725" y="2157175"/>
            <a:ext cx="8181000" cy="84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3"/>
          <p:cNvSpPr/>
          <p:nvPr/>
        </p:nvSpPr>
        <p:spPr>
          <a:xfrm>
            <a:off x="4504451" y="1183850"/>
            <a:ext cx="4096200" cy="276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>
            <a:off x="30998" y="2217501"/>
            <a:ext cx="48681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 are a community.</a:t>
            </a:r>
            <a:endParaRPr sz="3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649" y="1248375"/>
            <a:ext cx="3970124" cy="263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/>
          <p:nvPr/>
        </p:nvSpPr>
        <p:spPr>
          <a:xfrm>
            <a:off x="361725" y="2157175"/>
            <a:ext cx="7901400" cy="84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title"/>
          </p:nvPr>
        </p:nvSpPr>
        <p:spPr>
          <a:xfrm>
            <a:off x="413490" y="2187850"/>
            <a:ext cx="79014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HitchTahoe</a:t>
            </a:r>
            <a:r>
              <a:rPr lang="en" sz="35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n" sz="26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surveyed 50+ community members...</a:t>
            </a:r>
            <a:endParaRPr sz="2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" name="Google Shape;164;p24"/>
          <p:cNvSpPr/>
          <p:nvPr/>
        </p:nvSpPr>
        <p:spPr>
          <a:xfrm rot="-8101213">
            <a:off x="7946219" y="2276548"/>
            <a:ext cx="600970" cy="617304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/>
        </p:nvSpPr>
        <p:spPr>
          <a:xfrm>
            <a:off x="282025" y="253300"/>
            <a:ext cx="8307900" cy="4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43%</a:t>
            </a: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would use the HitchTahoe app as both a rider and driver</a:t>
            </a:r>
            <a:endParaRPr sz="21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As a potential </a:t>
            </a:r>
            <a:r>
              <a:rPr lang="en" sz="2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driver</a:t>
            </a: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:</a:t>
            </a:r>
            <a:endParaRPr sz="21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71%</a:t>
            </a: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incentivized to reduce traffic and greenhouse gas emissions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58%</a:t>
            </a: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want to be conscientious community members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45%</a:t>
            </a: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use the app several times per month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35%</a:t>
            </a: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want to earn share ride credits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As a potential </a:t>
            </a:r>
            <a:r>
              <a:rPr lang="en" sz="2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rider</a:t>
            </a: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:</a:t>
            </a:r>
            <a:endParaRPr sz="21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75%</a:t>
            </a: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feel secure with a personal profile and rating system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73%</a:t>
            </a: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feel secure with a provided first and last name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65%</a:t>
            </a: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use the HitchTahoe app several times per month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52%</a:t>
            </a: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feel secure knowing the driver’s age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70" name="Google Shape;170;p25"/>
          <p:cNvCxnSpPr/>
          <p:nvPr/>
        </p:nvCxnSpPr>
        <p:spPr>
          <a:xfrm>
            <a:off x="365075" y="1875719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71" name="Google Shape;171;p25"/>
          <p:cNvCxnSpPr/>
          <p:nvPr/>
        </p:nvCxnSpPr>
        <p:spPr>
          <a:xfrm>
            <a:off x="365075" y="2144500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72" name="Google Shape;172;p25"/>
          <p:cNvCxnSpPr/>
          <p:nvPr/>
        </p:nvCxnSpPr>
        <p:spPr>
          <a:xfrm>
            <a:off x="365075" y="2425506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73" name="Google Shape;173;p25"/>
          <p:cNvCxnSpPr/>
          <p:nvPr/>
        </p:nvCxnSpPr>
        <p:spPr>
          <a:xfrm>
            <a:off x="365075" y="2682069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74" name="Google Shape;174;p25"/>
          <p:cNvCxnSpPr/>
          <p:nvPr/>
        </p:nvCxnSpPr>
        <p:spPr>
          <a:xfrm>
            <a:off x="365075" y="3952652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75" name="Google Shape;175;p25"/>
          <p:cNvCxnSpPr/>
          <p:nvPr/>
        </p:nvCxnSpPr>
        <p:spPr>
          <a:xfrm>
            <a:off x="365075" y="4221433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76" name="Google Shape;176;p25"/>
          <p:cNvCxnSpPr/>
          <p:nvPr/>
        </p:nvCxnSpPr>
        <p:spPr>
          <a:xfrm>
            <a:off x="365075" y="4502438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77" name="Google Shape;177;p25"/>
          <p:cNvCxnSpPr/>
          <p:nvPr/>
        </p:nvCxnSpPr>
        <p:spPr>
          <a:xfrm>
            <a:off x="365075" y="4759002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78" name="Google Shape;178;p25"/>
          <p:cNvCxnSpPr/>
          <p:nvPr/>
        </p:nvCxnSpPr>
        <p:spPr>
          <a:xfrm>
            <a:off x="7863750" y="0"/>
            <a:ext cx="0" cy="5103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79" name="Google Shape;179;p25"/>
          <p:cNvPicPr preferRelativeResize="0"/>
          <p:nvPr/>
        </p:nvPicPr>
        <p:blipFill rotWithShape="1">
          <a:blip r:embed="rId3">
            <a:alphaModFix amt="58000"/>
          </a:blip>
          <a:srcRect l="39308" t="6768" r="30070"/>
          <a:stretch/>
        </p:blipFill>
        <p:spPr>
          <a:xfrm>
            <a:off x="7863749" y="0"/>
            <a:ext cx="12802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2363" y="1822063"/>
            <a:ext cx="1602774" cy="160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/>
          <p:nvPr/>
        </p:nvSpPr>
        <p:spPr>
          <a:xfrm>
            <a:off x="361725" y="2157175"/>
            <a:ext cx="7901400" cy="84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/>
          </p:nvPr>
        </p:nvSpPr>
        <p:spPr>
          <a:xfrm>
            <a:off x="413490" y="2187850"/>
            <a:ext cx="79014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HitchTahoe </a:t>
            </a:r>
            <a:r>
              <a:rPr lang="en" sz="26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is free for everyone, but...</a:t>
            </a:r>
            <a:endParaRPr sz="2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7" name="Google Shape;187;p26"/>
          <p:cNvSpPr/>
          <p:nvPr/>
        </p:nvSpPr>
        <p:spPr>
          <a:xfrm rot="-8101213">
            <a:off x="7946219" y="2276548"/>
            <a:ext cx="600970" cy="617304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/>
          <p:nvPr/>
        </p:nvSpPr>
        <p:spPr>
          <a:xfrm>
            <a:off x="282025" y="155271"/>
            <a:ext cx="8307900" cy="4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Funding</a:t>
            </a: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is an essential part for any and all businesses to “lift” off</a:t>
            </a:r>
            <a:endParaRPr sz="21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Types</a:t>
            </a: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of funding resources include:</a:t>
            </a:r>
            <a:endParaRPr sz="21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Crowdfunding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	Private Investors and Donors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	Grant Funding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Individual</a:t>
            </a: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resources include:</a:t>
            </a:r>
            <a:endParaRPr sz="21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Placer County (CA) and Washoe County (NV)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North Lake Tahoe Resort Association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Truckee Tahoe Resort Transportation Association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Town of Truckee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Tahoe Regional Planning Agency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Crystal Bay Club and Tahoe Biltmore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93" name="Google Shape;193;p27"/>
          <p:cNvCxnSpPr/>
          <p:nvPr/>
        </p:nvCxnSpPr>
        <p:spPr>
          <a:xfrm>
            <a:off x="365075" y="1777690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94" name="Google Shape;194;p27"/>
          <p:cNvCxnSpPr/>
          <p:nvPr/>
        </p:nvCxnSpPr>
        <p:spPr>
          <a:xfrm>
            <a:off x="365075" y="2046471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95" name="Google Shape;195;p27"/>
          <p:cNvCxnSpPr/>
          <p:nvPr/>
        </p:nvCxnSpPr>
        <p:spPr>
          <a:xfrm>
            <a:off x="365075" y="2327477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96" name="Google Shape;196;p27"/>
          <p:cNvCxnSpPr/>
          <p:nvPr/>
        </p:nvCxnSpPr>
        <p:spPr>
          <a:xfrm>
            <a:off x="365075" y="3527994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97" name="Google Shape;197;p27"/>
          <p:cNvCxnSpPr/>
          <p:nvPr/>
        </p:nvCxnSpPr>
        <p:spPr>
          <a:xfrm>
            <a:off x="365075" y="3796775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98" name="Google Shape;198;p27"/>
          <p:cNvCxnSpPr/>
          <p:nvPr/>
        </p:nvCxnSpPr>
        <p:spPr>
          <a:xfrm>
            <a:off x="365075" y="4077780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99" name="Google Shape;199;p27"/>
          <p:cNvCxnSpPr/>
          <p:nvPr/>
        </p:nvCxnSpPr>
        <p:spPr>
          <a:xfrm>
            <a:off x="365075" y="4334344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200" name="Google Shape;200;p27"/>
          <p:cNvCxnSpPr/>
          <p:nvPr/>
        </p:nvCxnSpPr>
        <p:spPr>
          <a:xfrm>
            <a:off x="7863750" y="0"/>
            <a:ext cx="0" cy="5103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201" name="Google Shape;201;p27"/>
          <p:cNvPicPr preferRelativeResize="0"/>
          <p:nvPr/>
        </p:nvPicPr>
        <p:blipFill rotWithShape="1">
          <a:blip r:embed="rId3">
            <a:alphaModFix amt="58000"/>
          </a:blip>
          <a:srcRect l="39308" t="6768" r="30070"/>
          <a:stretch/>
        </p:blipFill>
        <p:spPr>
          <a:xfrm>
            <a:off x="7863749" y="0"/>
            <a:ext cx="12802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2363" y="1822063"/>
            <a:ext cx="1602774" cy="1602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27"/>
          <p:cNvCxnSpPr/>
          <p:nvPr/>
        </p:nvCxnSpPr>
        <p:spPr>
          <a:xfrm>
            <a:off x="365075" y="4627944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204" name="Google Shape;204;p27"/>
          <p:cNvCxnSpPr/>
          <p:nvPr/>
        </p:nvCxnSpPr>
        <p:spPr>
          <a:xfrm>
            <a:off x="365075" y="4895569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8"/>
          <p:cNvSpPr/>
          <p:nvPr/>
        </p:nvSpPr>
        <p:spPr>
          <a:xfrm>
            <a:off x="361725" y="2157175"/>
            <a:ext cx="7901400" cy="84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title"/>
          </p:nvPr>
        </p:nvSpPr>
        <p:spPr>
          <a:xfrm>
            <a:off x="413490" y="2187850"/>
            <a:ext cx="79014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Marketing</a:t>
            </a:r>
            <a:r>
              <a:rPr lang="en" sz="35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n" sz="26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is more than just a buzzword...</a:t>
            </a:r>
            <a:endParaRPr sz="2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" name="Google Shape;211;p28"/>
          <p:cNvSpPr/>
          <p:nvPr/>
        </p:nvSpPr>
        <p:spPr>
          <a:xfrm rot="-8101213">
            <a:off x="7946219" y="2276548"/>
            <a:ext cx="600970" cy="617304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/>
        </p:nvSpPr>
        <p:spPr>
          <a:xfrm>
            <a:off x="282025" y="253300"/>
            <a:ext cx="8307900" cy="4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Marketing is about the story we are telling.</a:t>
            </a:r>
            <a:endParaRPr sz="21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Marketing </a:t>
            </a:r>
            <a:r>
              <a:rPr lang="en" sz="2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Outlets</a:t>
            </a: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:</a:t>
            </a:r>
            <a:endParaRPr sz="21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Print/Online</a:t>
            </a: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(Moonshine, Tahoe Weekly, Reno News &amp; Review..)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Festivals</a:t>
            </a: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(Truckee Thursdays, Wanderlust, WinterWonderGrass..)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Events</a:t>
            </a: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(Music on the Beach, Concerts at Commons..)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Farmers Markets</a:t>
            </a: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(Truckee, Tahoe City, South Lake Tahoe..)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Human Resource</a:t>
            </a: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Departments</a:t>
            </a: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(Squaw Valley, Northstar..)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Chamber Mixers</a:t>
            </a:r>
            <a:endParaRPr sz="1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Promotional </a:t>
            </a:r>
            <a:r>
              <a:rPr lang="en" sz="2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“Shwag”</a:t>
            </a: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:</a:t>
            </a:r>
            <a:endParaRPr sz="21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Chapstick &gt; Car Fresheners &gt; Dashboard Phone Holder &gt; Stickers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Pocket-Sized Ice Scraper &gt; Carabiner &gt; Travel Beer Opener &gt; Etc.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17" name="Google Shape;217;p29"/>
          <p:cNvCxnSpPr/>
          <p:nvPr/>
        </p:nvCxnSpPr>
        <p:spPr>
          <a:xfrm>
            <a:off x="365075" y="1875719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218" name="Google Shape;218;p29"/>
          <p:cNvCxnSpPr/>
          <p:nvPr/>
        </p:nvCxnSpPr>
        <p:spPr>
          <a:xfrm>
            <a:off x="365075" y="2144500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219" name="Google Shape;219;p29"/>
          <p:cNvCxnSpPr/>
          <p:nvPr/>
        </p:nvCxnSpPr>
        <p:spPr>
          <a:xfrm>
            <a:off x="365075" y="2425506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220" name="Google Shape;220;p29"/>
          <p:cNvCxnSpPr/>
          <p:nvPr/>
        </p:nvCxnSpPr>
        <p:spPr>
          <a:xfrm>
            <a:off x="365075" y="2682069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221" name="Google Shape;221;p29"/>
          <p:cNvCxnSpPr/>
          <p:nvPr/>
        </p:nvCxnSpPr>
        <p:spPr>
          <a:xfrm>
            <a:off x="7863750" y="0"/>
            <a:ext cx="0" cy="5103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222" name="Google Shape;222;p29"/>
          <p:cNvPicPr preferRelativeResize="0"/>
          <p:nvPr/>
        </p:nvPicPr>
        <p:blipFill rotWithShape="1">
          <a:blip r:embed="rId3">
            <a:alphaModFix amt="58000"/>
          </a:blip>
          <a:srcRect l="39308" t="6768" r="30070"/>
          <a:stretch/>
        </p:blipFill>
        <p:spPr>
          <a:xfrm>
            <a:off x="7863749" y="0"/>
            <a:ext cx="12802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2363" y="1822063"/>
            <a:ext cx="1602774" cy="1602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29"/>
          <p:cNvCxnSpPr/>
          <p:nvPr/>
        </p:nvCxnSpPr>
        <p:spPr>
          <a:xfrm>
            <a:off x="365075" y="2938644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225" name="Google Shape;225;p29"/>
          <p:cNvCxnSpPr/>
          <p:nvPr/>
        </p:nvCxnSpPr>
        <p:spPr>
          <a:xfrm>
            <a:off x="365075" y="3207425"/>
            <a:ext cx="43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30"/>
          <p:cNvCxnSpPr/>
          <p:nvPr/>
        </p:nvCxnSpPr>
        <p:spPr>
          <a:xfrm>
            <a:off x="7863750" y="0"/>
            <a:ext cx="0" cy="5103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231" name="Google Shape;231;p30"/>
          <p:cNvPicPr preferRelativeResize="0"/>
          <p:nvPr/>
        </p:nvPicPr>
        <p:blipFill rotWithShape="1">
          <a:blip r:embed="rId3">
            <a:alphaModFix amt="58000"/>
          </a:blip>
          <a:srcRect l="39308" t="6768" r="30070"/>
          <a:stretch/>
        </p:blipFill>
        <p:spPr>
          <a:xfrm>
            <a:off x="7863749" y="0"/>
            <a:ext cx="12802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2363" y="1822063"/>
            <a:ext cx="1602774" cy="160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507" y="380167"/>
            <a:ext cx="2134533" cy="2663590"/>
          </a:xfrm>
          <a:prstGeom prst="rect">
            <a:avLst/>
          </a:prstGeom>
          <a:noFill/>
          <a:ln>
            <a:noFill/>
          </a:ln>
          <a:effectLst>
            <a:outerShdw blurRad="157163" dist="200025" dir="21540000" algn="bl" rotWithShape="0">
              <a:srgbClr val="000000">
                <a:alpha val="54000"/>
              </a:srgbClr>
            </a:outerShdw>
          </a:effectLst>
        </p:spPr>
      </p:pic>
      <p:pic>
        <p:nvPicPr>
          <p:cNvPr id="234" name="Google Shape;23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5276" y="3047314"/>
            <a:ext cx="1838525" cy="1853900"/>
          </a:xfrm>
          <a:prstGeom prst="rect">
            <a:avLst/>
          </a:prstGeom>
          <a:noFill/>
          <a:ln>
            <a:noFill/>
          </a:ln>
          <a:effectLst>
            <a:outerShdw blurRad="157163" dist="200025" dir="21540000" algn="bl" rotWithShape="0">
              <a:srgbClr val="000000">
                <a:alpha val="54000"/>
              </a:srgbClr>
            </a:outerShdw>
          </a:effectLst>
        </p:spPr>
      </p:pic>
      <p:pic>
        <p:nvPicPr>
          <p:cNvPr id="235" name="Google Shape;235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54729" y="728618"/>
            <a:ext cx="2134525" cy="2134475"/>
          </a:xfrm>
          <a:prstGeom prst="rect">
            <a:avLst/>
          </a:prstGeom>
          <a:noFill/>
          <a:ln>
            <a:noFill/>
          </a:ln>
          <a:effectLst>
            <a:outerShdw blurRad="157163" dist="200025" dir="21540000" algn="bl" rotWithShape="0">
              <a:srgbClr val="000000">
                <a:alpha val="54000"/>
              </a:srgbClr>
            </a:outerShdw>
          </a:effectLst>
        </p:spPr>
      </p:pic>
      <p:pic>
        <p:nvPicPr>
          <p:cNvPr id="236" name="Google Shape;236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44787" y="3599367"/>
            <a:ext cx="2558739" cy="749790"/>
          </a:xfrm>
          <a:prstGeom prst="rect">
            <a:avLst/>
          </a:prstGeom>
          <a:noFill/>
          <a:ln>
            <a:noFill/>
          </a:ln>
          <a:effectLst>
            <a:outerShdw blurRad="157163" dist="200025" dir="21540000" algn="bl" rotWithShape="0">
              <a:srgbClr val="000000">
                <a:alpha val="54000"/>
              </a:srgbClr>
            </a:outerShdw>
          </a:effectLst>
        </p:spPr>
      </p:pic>
      <p:pic>
        <p:nvPicPr>
          <p:cNvPr id="237" name="Google Shape;237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0175" y="3352933"/>
            <a:ext cx="1892838" cy="1242659"/>
          </a:xfrm>
          <a:prstGeom prst="rect">
            <a:avLst/>
          </a:prstGeom>
          <a:noFill/>
          <a:ln>
            <a:noFill/>
          </a:ln>
          <a:effectLst>
            <a:outerShdw blurRad="157163" dist="200025" dir="21540000" algn="bl" rotWithShape="0">
              <a:srgbClr val="000000">
                <a:alpha val="54000"/>
              </a:srgbClr>
            </a:outerShdw>
          </a:effectLst>
        </p:spPr>
      </p:pic>
      <p:pic>
        <p:nvPicPr>
          <p:cNvPr id="238" name="Google Shape;238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99413" y="502650"/>
            <a:ext cx="1449501" cy="2663573"/>
          </a:xfrm>
          <a:prstGeom prst="rect">
            <a:avLst/>
          </a:prstGeom>
          <a:noFill/>
          <a:ln>
            <a:noFill/>
          </a:ln>
          <a:effectLst>
            <a:outerShdw blurRad="157163" dist="200025" dir="21540000" algn="bl" rotWithShape="0">
              <a:srgbClr val="000000">
                <a:alpha val="54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/>
          <p:nvPr/>
        </p:nvSpPr>
        <p:spPr>
          <a:xfrm>
            <a:off x="282025" y="253300"/>
            <a:ext cx="8491200" cy="4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“The sharing economy is uniquely placed to reflect our desire as human beings to connect directly and to feel a part of community larger than our individual selves…”</a:t>
            </a:r>
            <a:endParaRPr sz="26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Rachel Botsman, Trust Fellow: Oxford University</a:t>
            </a: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361725" y="2157175"/>
            <a:ext cx="7901400" cy="84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54271" y="2187848"/>
            <a:ext cx="48681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Why HitchTahoe?</a:t>
            </a:r>
            <a:endParaRPr sz="3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" name="Google Shape;67;p14"/>
          <p:cNvSpPr/>
          <p:nvPr/>
        </p:nvSpPr>
        <p:spPr>
          <a:xfrm rot="-8101213">
            <a:off x="7946219" y="2276548"/>
            <a:ext cx="600970" cy="617304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 txBox="1">
            <a:spLocks noGrp="1"/>
          </p:cNvSpPr>
          <p:nvPr>
            <p:ph type="ctrTitle"/>
          </p:nvPr>
        </p:nvSpPr>
        <p:spPr>
          <a:xfrm>
            <a:off x="671258" y="31715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93C47D"/>
                </a:solidFill>
                <a:latin typeface="Lato"/>
                <a:ea typeface="Lato"/>
                <a:cs typeface="Lato"/>
                <a:sym typeface="Lato"/>
              </a:rPr>
              <a:t>HitchTahoe</a:t>
            </a:r>
            <a:endParaRPr sz="7200">
              <a:solidFill>
                <a:srgbClr val="93C47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p32"/>
          <p:cNvSpPr txBox="1">
            <a:spLocks noGrp="1"/>
          </p:cNvSpPr>
          <p:nvPr>
            <p:ph type="subTitle" idx="1"/>
          </p:nvPr>
        </p:nvSpPr>
        <p:spPr>
          <a:xfrm>
            <a:off x="671250" y="3455450"/>
            <a:ext cx="7801500" cy="11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A fun, easy and free rideshare app designed to create </a:t>
            </a:r>
            <a:endParaRPr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carpooling opportunities between riders and drivers </a:t>
            </a:r>
            <a:endParaRPr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for the Lake Tahoe region.</a:t>
            </a:r>
            <a:endParaRPr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0" name="Google Shape;2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5825" y="1875223"/>
            <a:ext cx="1452350" cy="145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ctrTitle"/>
          </p:nvPr>
        </p:nvSpPr>
        <p:spPr>
          <a:xfrm>
            <a:off x="671258" y="31715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93C47D"/>
                </a:solidFill>
                <a:latin typeface="Lato"/>
                <a:ea typeface="Lato"/>
                <a:cs typeface="Lato"/>
                <a:sym typeface="Lato"/>
              </a:rPr>
              <a:t>HitchTahoe</a:t>
            </a:r>
            <a:endParaRPr sz="7200">
              <a:solidFill>
                <a:srgbClr val="93C47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1"/>
          </p:nvPr>
        </p:nvSpPr>
        <p:spPr>
          <a:xfrm>
            <a:off x="671250" y="3455450"/>
            <a:ext cx="7801500" cy="13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Hop in.</a:t>
            </a:r>
            <a:endParaRPr sz="24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Hop out.</a:t>
            </a:r>
            <a:endParaRPr sz="24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Share rides.</a:t>
            </a:r>
            <a:endParaRPr sz="24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5825" y="1875223"/>
            <a:ext cx="1452350" cy="145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 rot="-8100758">
            <a:off x="7678303" y="2104402"/>
            <a:ext cx="961595" cy="961595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/>
          <p:nvPr/>
        </p:nvSpPr>
        <p:spPr>
          <a:xfrm>
            <a:off x="4504451" y="1183850"/>
            <a:ext cx="4096200" cy="276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 amt="58000"/>
          </a:blip>
          <a:srcRect l="9003" t="6768" r="6927"/>
          <a:stretch/>
        </p:blipFill>
        <p:spPr>
          <a:xfrm>
            <a:off x="767500" y="0"/>
            <a:ext cx="35149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8298" y="235625"/>
            <a:ext cx="2760398" cy="469913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/>
          <p:nvPr/>
        </p:nvSpPr>
        <p:spPr>
          <a:xfrm>
            <a:off x="361725" y="2157175"/>
            <a:ext cx="8238900" cy="84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90900" y="2187848"/>
            <a:ext cx="48681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 are riders.</a:t>
            </a:r>
            <a:endParaRPr sz="3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3" y="1248376"/>
            <a:ext cx="3970771" cy="264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240" y="135550"/>
            <a:ext cx="2997325" cy="490732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4032750" y="448263"/>
            <a:ext cx="4422600" cy="42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Fun, adventurous and working </a:t>
            </a: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adults</a:t>
            </a:r>
            <a:endParaRPr sz="21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Travelers</a:t>
            </a:r>
            <a:r>
              <a:rPr lang="en" sz="2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and visitors alike</a:t>
            </a: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Community </a:t>
            </a: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members</a:t>
            </a:r>
            <a:r>
              <a:rPr lang="en" sz="2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in need</a:t>
            </a: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Local and exchange </a:t>
            </a: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students</a:t>
            </a:r>
            <a:endParaRPr sz="21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Event </a:t>
            </a: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go-getters</a:t>
            </a:r>
            <a:endParaRPr sz="21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2" name="Google Shape;92;p17"/>
          <p:cNvCxnSpPr/>
          <p:nvPr/>
        </p:nvCxnSpPr>
        <p:spPr>
          <a:xfrm rot="-5400000" flipH="1">
            <a:off x="5068365" y="879338"/>
            <a:ext cx="530400" cy="530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93" name="Google Shape;93;p17"/>
          <p:cNvCxnSpPr/>
          <p:nvPr/>
        </p:nvCxnSpPr>
        <p:spPr>
          <a:xfrm rot="-5400000" flipH="1">
            <a:off x="6866450" y="1867413"/>
            <a:ext cx="549600" cy="549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94" name="Google Shape;94;p17"/>
          <p:cNvCxnSpPr/>
          <p:nvPr/>
        </p:nvCxnSpPr>
        <p:spPr>
          <a:xfrm rot="-5400000" flipH="1">
            <a:off x="6225500" y="3815091"/>
            <a:ext cx="626400" cy="510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95" name="Google Shape;95;p17"/>
          <p:cNvCxnSpPr/>
          <p:nvPr/>
        </p:nvCxnSpPr>
        <p:spPr>
          <a:xfrm rot="5400000">
            <a:off x="4856525" y="2954863"/>
            <a:ext cx="617700" cy="260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/>
          <p:nvPr/>
        </p:nvSpPr>
        <p:spPr>
          <a:xfrm rot="-8100758">
            <a:off x="7678303" y="2104402"/>
            <a:ext cx="961595" cy="961595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 amt="58000"/>
          </a:blip>
          <a:srcRect l="9003" t="6768" r="6927"/>
          <a:stretch/>
        </p:blipFill>
        <p:spPr>
          <a:xfrm>
            <a:off x="767500" y="0"/>
            <a:ext cx="35149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8298" y="235625"/>
            <a:ext cx="2760398" cy="469913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/>
          <p:nvPr/>
        </p:nvSpPr>
        <p:spPr>
          <a:xfrm>
            <a:off x="361725" y="2157175"/>
            <a:ext cx="8239200" cy="84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8"/>
          <p:cNvSpPr/>
          <p:nvPr/>
        </p:nvSpPr>
        <p:spPr>
          <a:xfrm>
            <a:off x="4504451" y="1183850"/>
            <a:ext cx="4096200" cy="276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384975" y="2157175"/>
            <a:ext cx="8215800" cy="84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0900" y="2187848"/>
            <a:ext cx="48681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 are drivers.</a:t>
            </a:r>
            <a:endParaRPr sz="3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6233" y="1248375"/>
            <a:ext cx="3944324" cy="2629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308" y="181508"/>
            <a:ext cx="2863940" cy="478177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3822250" y="448275"/>
            <a:ext cx="4633200" cy="42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Responsible </a:t>
            </a: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neighbors</a:t>
            </a:r>
            <a:r>
              <a:rPr lang="en" sz="2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with car room</a:t>
            </a: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Trusting</a:t>
            </a:r>
            <a:r>
              <a:rPr lang="en" sz="2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and friendly atmosphere</a:t>
            </a: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Those who </a:t>
            </a:r>
            <a:r>
              <a:rPr lang="en" sz="2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plan</a:t>
            </a: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ahead</a:t>
            </a: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Community</a:t>
            </a:r>
            <a:r>
              <a:rPr lang="en" sz="2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driven attitudes</a:t>
            </a:r>
            <a:endParaRPr sz="21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Get around fast and </a:t>
            </a: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easy</a:t>
            </a:r>
            <a:endParaRPr sz="21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4" name="Google Shape;114;p19"/>
          <p:cNvCxnSpPr/>
          <p:nvPr/>
        </p:nvCxnSpPr>
        <p:spPr>
          <a:xfrm rot="-5400000" flipH="1">
            <a:off x="5068365" y="879338"/>
            <a:ext cx="530400" cy="530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115" name="Google Shape;115;p19"/>
          <p:cNvCxnSpPr/>
          <p:nvPr/>
        </p:nvCxnSpPr>
        <p:spPr>
          <a:xfrm rot="-5400000" flipH="1">
            <a:off x="6561650" y="1867413"/>
            <a:ext cx="549600" cy="549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116" name="Google Shape;116;p19"/>
          <p:cNvCxnSpPr/>
          <p:nvPr/>
        </p:nvCxnSpPr>
        <p:spPr>
          <a:xfrm rot="-5400000" flipH="1">
            <a:off x="6663050" y="3815091"/>
            <a:ext cx="626400" cy="510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117" name="Google Shape;117;p19"/>
          <p:cNvCxnSpPr/>
          <p:nvPr/>
        </p:nvCxnSpPr>
        <p:spPr>
          <a:xfrm rot="5400000">
            <a:off x="4856525" y="2954863"/>
            <a:ext cx="617700" cy="260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/>
          <p:nvPr/>
        </p:nvSpPr>
        <p:spPr>
          <a:xfrm rot="-8100758">
            <a:off x="7678303" y="2104402"/>
            <a:ext cx="961595" cy="961595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 rotWithShape="1">
          <a:blip r:embed="rId3">
            <a:alphaModFix amt="58000"/>
          </a:blip>
          <a:srcRect l="9003" t="6768" r="6927"/>
          <a:stretch/>
        </p:blipFill>
        <p:spPr>
          <a:xfrm>
            <a:off x="767500" y="0"/>
            <a:ext cx="35149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8298" y="235625"/>
            <a:ext cx="2760398" cy="469913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/>
          <p:nvPr/>
        </p:nvSpPr>
        <p:spPr>
          <a:xfrm>
            <a:off x="361725" y="2157175"/>
            <a:ext cx="8052600" cy="84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361725" y="2157175"/>
            <a:ext cx="8052600" cy="84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>
            <a:off x="4504451" y="1183850"/>
            <a:ext cx="4096200" cy="276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90900" y="2187848"/>
            <a:ext cx="48681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 make impacts.</a:t>
            </a:r>
            <a:endParaRPr sz="3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9" name="Google Shape;129;p20"/>
          <p:cNvPicPr preferRelativeResize="0"/>
          <p:nvPr/>
        </p:nvPicPr>
        <p:blipFill rotWithShape="1">
          <a:blip r:embed="rId5">
            <a:alphaModFix/>
          </a:blip>
          <a:srcRect b="11111"/>
          <a:stretch/>
        </p:blipFill>
        <p:spPr>
          <a:xfrm>
            <a:off x="4572650" y="1248375"/>
            <a:ext cx="3970120" cy="264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/>
        </p:nvSpPr>
        <p:spPr>
          <a:xfrm>
            <a:off x="3788400" y="448275"/>
            <a:ext cx="4801500" cy="42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Minimize</a:t>
            </a:r>
            <a:r>
              <a:rPr lang="en" sz="2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single-driver cars on the road</a:t>
            </a:r>
            <a:endParaRPr sz="21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Reduce</a:t>
            </a:r>
            <a:r>
              <a:rPr lang="en" sz="2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greenhouse gas emissions</a:t>
            </a: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Create</a:t>
            </a: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impactful state-of-minds</a:t>
            </a: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Reliability </a:t>
            </a:r>
            <a:r>
              <a:rPr lang="en" sz="2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is a core value</a:t>
            </a: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Simply</a:t>
            </a:r>
            <a:r>
              <a:rPr lang="en" sz="21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connect</a:t>
            </a:r>
            <a:endParaRPr sz="21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35" name="Google Shape;135;p21"/>
          <p:cNvCxnSpPr/>
          <p:nvPr/>
        </p:nvCxnSpPr>
        <p:spPr>
          <a:xfrm rot="-5400000" flipH="1">
            <a:off x="5220765" y="879338"/>
            <a:ext cx="530400" cy="530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136" name="Google Shape;136;p21"/>
          <p:cNvCxnSpPr/>
          <p:nvPr/>
        </p:nvCxnSpPr>
        <p:spPr>
          <a:xfrm rot="-5400000" flipH="1">
            <a:off x="6372598" y="1867413"/>
            <a:ext cx="549600" cy="549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oval" w="med" len="med"/>
          </a:ln>
        </p:spPr>
      </p:cxn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642" y="135550"/>
            <a:ext cx="2903219" cy="4831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21"/>
          <p:cNvCxnSpPr/>
          <p:nvPr/>
        </p:nvCxnSpPr>
        <p:spPr>
          <a:xfrm rot="-5400000" flipH="1">
            <a:off x="6073100" y="3815091"/>
            <a:ext cx="626400" cy="510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139" name="Google Shape;139;p21"/>
          <p:cNvCxnSpPr/>
          <p:nvPr/>
        </p:nvCxnSpPr>
        <p:spPr>
          <a:xfrm rot="5400000">
            <a:off x="5618525" y="2954863"/>
            <a:ext cx="617700" cy="260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461</Words>
  <Application>Microsoft Macintosh PowerPoint</Application>
  <PresentationFormat>On-screen Show (16:9)</PresentationFormat>
  <Paragraphs>113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Average</vt:lpstr>
      <vt:lpstr>Arial</vt:lpstr>
      <vt:lpstr>Lato</vt:lpstr>
      <vt:lpstr>Lato Light</vt:lpstr>
      <vt:lpstr>Oswald</vt:lpstr>
      <vt:lpstr>Slate</vt:lpstr>
      <vt:lpstr>PowerPoint Presentation</vt:lpstr>
      <vt:lpstr>Why HitchTahoe?</vt:lpstr>
      <vt:lpstr>HitchTahoe</vt:lpstr>
      <vt:lpstr>We are riders.</vt:lpstr>
      <vt:lpstr>PowerPoint Presentation</vt:lpstr>
      <vt:lpstr>We are drivers.</vt:lpstr>
      <vt:lpstr>PowerPoint Presentation</vt:lpstr>
      <vt:lpstr>We make impacts.</vt:lpstr>
      <vt:lpstr>PowerPoint Presentation</vt:lpstr>
      <vt:lpstr>Most importantly...</vt:lpstr>
      <vt:lpstr>We are a community.</vt:lpstr>
      <vt:lpstr>HitchTahoe surveyed 50+ community members...</vt:lpstr>
      <vt:lpstr>PowerPoint Presentation</vt:lpstr>
      <vt:lpstr>HitchTahoe is free for everyone, but...</vt:lpstr>
      <vt:lpstr>PowerPoint Presentation</vt:lpstr>
      <vt:lpstr>Marketing is more than just a buzzword...</vt:lpstr>
      <vt:lpstr>PowerPoint Presentation</vt:lpstr>
      <vt:lpstr>PowerPoint Presentation</vt:lpstr>
      <vt:lpstr>PowerPoint Presentation</vt:lpstr>
      <vt:lpstr>HitchTahoe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</cp:revision>
  <dcterms:modified xsi:type="dcterms:W3CDTF">2020-04-22T23:51:22Z</dcterms:modified>
</cp:coreProperties>
</file>