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3" r:id="rId7"/>
    <p:sldId id="286" r:id="rId8"/>
    <p:sldId id="287" r:id="rId9"/>
    <p:sldId id="265" r:id="rId10"/>
    <p:sldId id="270" r:id="rId11"/>
    <p:sldId id="285" r:id="rId12"/>
    <p:sldId id="282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E17568-9C5A-46F3-A62C-2B213C554C08}">
  <a:tblStyle styleId="{01E17568-9C5A-46F3-A62C-2B213C554C0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9864" autoAdjust="0"/>
  </p:normalViewPr>
  <p:slideViewPr>
    <p:cSldViewPr snapToGrid="0">
      <p:cViewPr varScale="1">
        <p:scale>
          <a:sx n="135" d="100"/>
          <a:sy n="135" d="100"/>
        </p:scale>
        <p:origin x="150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0920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Elevator Pitch: Tahoe</a:t>
            </a:r>
            <a:r>
              <a:rPr lang="en-US" baseline="0" dirty="0"/>
              <a:t> Global Dish is a community pop-up dinner series featuring international cuisines not typically found in the North Lake Tahoe-Truckee region.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7939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252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Sponsor</a:t>
            </a:r>
            <a:r>
              <a:rPr lang="en-US" baseline="0" dirty="0"/>
              <a:t>ship possibilities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53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58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My name is Katelynn</a:t>
            </a:r>
            <a:r>
              <a:rPr lang="en-US" baseline="0" dirty="0"/>
              <a:t> Hopkins</a:t>
            </a: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I work</a:t>
            </a:r>
            <a:r>
              <a:rPr lang="en-US" baseline="0" dirty="0"/>
              <a:t> for the Placer County in the Executive Office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I am From Sacramento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I crave Swedish Waffles topped with Cloudberry Jam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9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3811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Bolsters</a:t>
            </a:r>
            <a:r>
              <a:rPr lang="en-US" baseline="0" dirty="0"/>
              <a:t> shoulder season: spring/ fall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8976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9960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Survey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Says!</a:t>
            </a:r>
          </a:p>
          <a:p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created a survey using Survey Monkey. </a:t>
            </a:r>
          </a:p>
          <a:p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survey was distributed though the Truckee Camber.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received over 130 responses! </a:t>
            </a:r>
          </a:p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asked how likely are you to attend Community Pop-Up Dinner Series?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93%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respondents were likely to attend and 29% “extremely likely”</a:t>
            </a:r>
          </a:p>
          <a:p>
            <a:endParaRPr lang="en-US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would you be willing to travel?</a:t>
            </a: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91% of respondents indicated a willingness to travel to Truckee.  </a:t>
            </a:r>
          </a:p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day of the week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would you be likely attend this event?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55% of respondents are likely to attend an event on Thursday.</a:t>
            </a:r>
          </a:p>
          <a:p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price would you be willing to pay?</a:t>
            </a:r>
          </a:p>
          <a:p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mean price point came back at $25 a ticket.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60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Now for the survey main</a:t>
            </a:r>
            <a:r>
              <a:rPr lang="en-US" baseline="0" dirty="0"/>
              <a:t> course…..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We asked </a:t>
            </a:r>
            <a:r>
              <a:rPr lang="en-US" sz="1100" b="0" baseline="0" dirty="0"/>
              <a:t>w</a:t>
            </a:r>
            <a:r>
              <a:rPr lang="en-US" sz="1100" b="0" dirty="0"/>
              <a:t>hich ethnic cuisine you would be most interested in experiencing at a Community Ethnic Food Night?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/>
              <a:t>With</a:t>
            </a:r>
            <a:r>
              <a:rPr lang="en-US" sz="1100" b="0" baseline="0" dirty="0"/>
              <a:t> </a:t>
            </a:r>
            <a:r>
              <a:rPr lang="en-US" sz="1100" b="0" baseline="0"/>
              <a:t>the options </a:t>
            </a:r>
            <a:r>
              <a:rPr lang="en-US" sz="1100" b="0" baseline="0" dirty="0"/>
              <a:t>of Afghani, Burmese, Ethiopian, and Peruvian. 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4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0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46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2387250"/>
            <a:ext cx="3636600" cy="225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4574900" y="-150"/>
            <a:ext cx="185400" cy="5143500"/>
          </a:xfrm>
          <a:prstGeom prst="rect">
            <a:avLst/>
          </a:prstGeom>
          <a:gradFill>
            <a:gsLst>
              <a:gs pos="0">
                <a:srgbClr val="000014">
                  <a:alpha val="49803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ble of conten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H="1">
            <a:off x="4568411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646550" y="1989500"/>
            <a:ext cx="3246900" cy="212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Georgia"/>
              <a:buNone/>
              <a:defRPr sz="3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3" name="Shape 23"/>
          <p:cNvSpPr/>
          <p:nvPr/>
        </p:nvSpPr>
        <p:spPr>
          <a:xfrm flipH="1">
            <a:off x="4455300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5130225" y="1016000"/>
            <a:ext cx="34707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1000"/>
              </a:spcAft>
              <a:buClr>
                <a:srgbClr val="F67031"/>
              </a:buClr>
              <a:buSzPct val="100000"/>
              <a:buAutoNum type="arabicPeriod"/>
              <a:defRPr sz="1800"/>
            </a:lvl1pPr>
            <a:lvl2pPr lvl="1" rtl="0">
              <a:spcBef>
                <a:spcPts val="0"/>
              </a:spcBef>
              <a:spcAft>
                <a:spcPts val="1000"/>
              </a:spcAft>
              <a:buAutoNum type="alphaLcPeriod"/>
              <a:defRPr>
                <a:solidFill>
                  <a:srgbClr val="999999"/>
                </a:solidFill>
              </a:defRPr>
            </a:lvl2pPr>
            <a:lvl3pPr lvl="2" rtl="0">
              <a:spcBef>
                <a:spcPts val="0"/>
              </a:spcBef>
              <a:spcAft>
                <a:spcPts val="1000"/>
              </a:spcAft>
              <a:buAutoNum type="romanLcPeriod"/>
              <a:defRPr>
                <a:solidFill>
                  <a:srgbClr val="999999"/>
                </a:solidFill>
              </a:defRPr>
            </a:lvl3pPr>
            <a:lvl4pPr lvl="3" rtl="0">
              <a:spcBef>
                <a:spcPts val="0"/>
              </a:spcBef>
              <a:spcAft>
                <a:spcPts val="1000"/>
              </a:spcAft>
              <a:buAutoNum type="arabicPeriod"/>
              <a:defRPr>
                <a:solidFill>
                  <a:srgbClr val="999999"/>
                </a:solidFill>
              </a:defRPr>
            </a:lvl4pPr>
            <a:lvl5pPr lvl="4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5pPr>
            <a:lvl6pPr lvl="5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6pPr>
            <a:lvl7pPr lvl="6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rabicPeriod"/>
              <a:defRPr>
                <a:solidFill>
                  <a:srgbClr val="999999"/>
                </a:solidFill>
              </a:defRPr>
            </a:lvl7pPr>
            <a:lvl8pPr lvl="7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alphaLcPeriod"/>
              <a:defRPr>
                <a:solidFill>
                  <a:srgbClr val="999999"/>
                </a:solidFill>
              </a:defRPr>
            </a:lvl8pPr>
            <a:lvl9pPr lvl="8" rtl="0">
              <a:spcBef>
                <a:spcPts val="0"/>
              </a:spcBef>
              <a:spcAft>
                <a:spcPts val="1000"/>
              </a:spcAft>
              <a:buClr>
                <a:srgbClr val="999999"/>
              </a:buClr>
              <a:buAutoNum type="romanLcPeriod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with intro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Shape 40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3090625" y="2004312"/>
            <a:ext cx="55962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 with intro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buSzPct val="100000"/>
              <a:buFont typeface="Georgia"/>
              <a:defRPr sz="1600" i="1">
                <a:solidFill>
                  <a:srgbClr val="F6703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3090625" y="2004325"/>
            <a:ext cx="27270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100"/>
            </a:lvl1pPr>
            <a:lvl2pPr lvl="1" rtl="0">
              <a:spcBef>
                <a:spcPts val="0"/>
              </a:spcBef>
              <a:buSzPct val="100000"/>
              <a:defRPr sz="1100"/>
            </a:lvl2pPr>
            <a:lvl3pPr lvl="2" rtl="0">
              <a:spcBef>
                <a:spcPts val="0"/>
              </a:spcBef>
              <a:buSzPct val="100000"/>
              <a:defRPr sz="1100"/>
            </a:lvl3pPr>
            <a:lvl4pPr lvl="3" rtl="0">
              <a:spcBef>
                <a:spcPts val="0"/>
              </a:spcBef>
              <a:buSzPct val="100000"/>
              <a:defRPr sz="1100"/>
            </a:lvl4pPr>
            <a:lvl5pPr lvl="4" rtl="0">
              <a:spcBef>
                <a:spcPts val="0"/>
              </a:spcBef>
              <a:buSzPct val="100000"/>
              <a:defRPr sz="1100"/>
            </a:lvl5pPr>
            <a:lvl6pPr lvl="5" rtl="0">
              <a:spcBef>
                <a:spcPts val="0"/>
              </a:spcBef>
              <a:buSzPct val="100000"/>
              <a:defRPr sz="1100"/>
            </a:lvl6pPr>
            <a:lvl7pPr lvl="6" rtl="0">
              <a:spcBef>
                <a:spcPts val="0"/>
              </a:spcBef>
              <a:buSzPct val="100000"/>
              <a:defRPr sz="1100"/>
            </a:lvl7pPr>
            <a:lvl8pPr lvl="7" rtl="0">
              <a:spcBef>
                <a:spcPts val="0"/>
              </a:spcBef>
              <a:buSzPct val="100000"/>
              <a:defRPr sz="1100"/>
            </a:lvl8pPr>
            <a:lvl9pPr lvl="8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5959744" y="2004325"/>
            <a:ext cx="2727000" cy="255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100"/>
            </a:lvl1pPr>
            <a:lvl2pPr lvl="1" rtl="0">
              <a:spcBef>
                <a:spcPts val="0"/>
              </a:spcBef>
              <a:buSzPct val="100000"/>
              <a:defRPr sz="1100"/>
            </a:lvl2pPr>
            <a:lvl3pPr lvl="2" rtl="0">
              <a:spcBef>
                <a:spcPts val="0"/>
              </a:spcBef>
              <a:buSzPct val="100000"/>
              <a:defRPr sz="1100"/>
            </a:lvl3pPr>
            <a:lvl4pPr lvl="3" rtl="0">
              <a:spcBef>
                <a:spcPts val="0"/>
              </a:spcBef>
              <a:buSzPct val="100000"/>
              <a:defRPr sz="1100"/>
            </a:lvl4pPr>
            <a:lvl5pPr lvl="4" rtl="0">
              <a:spcBef>
                <a:spcPts val="0"/>
              </a:spcBef>
              <a:buSzPct val="100000"/>
              <a:defRPr sz="1100"/>
            </a:lvl5pPr>
            <a:lvl6pPr lvl="5" rtl="0">
              <a:spcBef>
                <a:spcPts val="0"/>
              </a:spcBef>
              <a:buSzPct val="100000"/>
              <a:defRPr sz="1100"/>
            </a:lvl6pPr>
            <a:lvl7pPr lvl="6" rtl="0">
              <a:spcBef>
                <a:spcPts val="0"/>
              </a:spcBef>
              <a:buSzPct val="100000"/>
              <a:defRPr sz="1100"/>
            </a:lvl7pPr>
            <a:lvl8pPr lvl="7" rtl="0">
              <a:spcBef>
                <a:spcPts val="0"/>
              </a:spcBef>
              <a:buSzPct val="100000"/>
              <a:defRPr sz="1100"/>
            </a:lvl8pPr>
            <a:lvl9pPr lvl="8" rtl="0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688" y="0"/>
            <a:ext cx="4575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4574902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11425" y="575500"/>
            <a:ext cx="3517200" cy="97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200" cy="295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 flipH="1">
            <a:off x="2472375" y="0"/>
            <a:ext cx="113100" cy="51435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2585475" y="0"/>
            <a:ext cx="6558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199" y="575500"/>
            <a:ext cx="2729999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575500"/>
            <a:ext cx="2730000" cy="398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703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39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rgbClr val="CCCCCC"/>
                </a:solidFill>
                <a:latin typeface="Nunito Sans"/>
                <a:ea typeface="Nunito Sans"/>
                <a:cs typeface="Nunito Sans"/>
                <a:sym typeface="Nunito Sans"/>
              </a:rPr>
              <a:t>‹#›</a:t>
            </a:fld>
            <a:endParaRPr lang="en" sz="1000">
              <a:solidFill>
                <a:srgbClr val="CCCCCC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microsoft.com/office/2007/relationships/hdphoto" Target="../media/hdphoto4.wdp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arte.com/slidedoc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130"/>
          <a:stretch/>
        </p:blipFill>
        <p:spPr>
          <a:xfrm rot="16200000" flipH="1">
            <a:off x="3663128" y="649242"/>
            <a:ext cx="6282511" cy="467923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42925"/>
            <a:ext cx="39814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7"/>
    </mc:Choice>
    <mc:Fallback xmlns="">
      <p:transition spd="slow" advTm="94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49" y="3829387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234445" y="553198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Show Me The Money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40954"/>
              </p:ext>
            </p:extLst>
          </p:nvPr>
        </p:nvGraphicFramePr>
        <p:xfrm>
          <a:off x="3494394" y="675493"/>
          <a:ext cx="4567937" cy="3124200"/>
        </p:xfrm>
        <a:graphic>
          <a:graphicData uri="http://schemas.openxmlformats.org/drawingml/2006/table">
            <a:tbl>
              <a:tblPr firstRow="1" firstCol="1" bandRow="1">
                <a:tableStyleId>{01E17568-9C5A-46F3-A62C-2B213C554C08}</a:tableStyleId>
              </a:tblPr>
              <a:tblGrid>
                <a:gridCol w="3726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Nunito Sans"/>
                        </a:rPr>
                        <a:t>YEAR 1</a:t>
                      </a:r>
                      <a:r>
                        <a:rPr lang="en-US" sz="1800" baseline="0" dirty="0">
                          <a:effectLst/>
                          <a:latin typeface="Nunito Sans"/>
                        </a:rPr>
                        <a:t> BUDGET</a:t>
                      </a:r>
                      <a:endParaRPr lang="en-US" sz="18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 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Budget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REVENUE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Ticket Proceeds, per event:</a:t>
                      </a:r>
                      <a:r>
                        <a:rPr lang="en-US" sz="1400" baseline="0" dirty="0">
                          <a:effectLst/>
                          <a:latin typeface="Nunito Sans"/>
                        </a:rPr>
                        <a:t>  </a:t>
                      </a:r>
                      <a:r>
                        <a:rPr lang="en-US" sz="1200" baseline="0" dirty="0">
                          <a:effectLst/>
                          <a:latin typeface="Nunito Sans"/>
                        </a:rPr>
                        <a:t>(</a:t>
                      </a:r>
                      <a:r>
                        <a:rPr lang="en-US" sz="1000" baseline="0" dirty="0">
                          <a:effectLst/>
                          <a:latin typeface="Nunito Sans"/>
                        </a:rPr>
                        <a:t>100 attendees @ $25)</a:t>
                      </a:r>
                      <a:endParaRPr lang="en-US" sz="105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$2,500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Nunito Sans"/>
                          <a:ea typeface="+mn-ea"/>
                          <a:cs typeface="+mn-cs"/>
                          <a:sym typeface="Arial"/>
                        </a:rPr>
                        <a:t>Start-up grant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Nunito Sans"/>
                          <a:ea typeface="+mn-ea"/>
                          <a:cs typeface="+mn-cs"/>
                          <a:sym typeface="Arial"/>
                        </a:rPr>
                        <a:t>$5,000</a:t>
                      </a: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TOTAL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$7,500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080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EXPENSES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Nunito Sans"/>
                          <a:ea typeface="+mn-ea"/>
                          <a:cs typeface="+mn-cs"/>
                          <a:sym typeface="Arial"/>
                        </a:rPr>
                        <a:t>Venue and food cost, per event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Nunito Sans"/>
                          <a:ea typeface="+mn-ea"/>
                          <a:cs typeface="+mn-cs"/>
                          <a:sym typeface="Arial"/>
                        </a:rPr>
                        <a:t>$2,500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Digital Marketing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$1,000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Print Marketing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$1,000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Marketing collateral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$500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</a:rPr>
                        <a:t>TOTAL</a:t>
                      </a:r>
                      <a:endParaRPr lang="en-US" sz="1400" dirty="0">
                        <a:effectLst/>
                        <a:latin typeface="Nunito Sans"/>
                        <a:ea typeface="Times New Roman"/>
                      </a:endParaRP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Nunito Sans"/>
                          <a:ea typeface="Times New Roman"/>
                        </a:rPr>
                        <a:t>$5,000</a:t>
                      </a:r>
                    </a:p>
                  </a:txBody>
                  <a:tcPr marL="68580" marR="68580" marT="0" marB="0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Shape 109"/>
          <p:cNvSpPr txBox="1">
            <a:spLocks/>
          </p:cNvSpPr>
          <p:nvPr/>
        </p:nvSpPr>
        <p:spPr>
          <a:xfrm>
            <a:off x="4320624" y="4034058"/>
            <a:ext cx="4720218" cy="12526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chemeClr val="dk1"/>
              </a:buClr>
            </a:pPr>
            <a:r>
              <a:rPr lang="en-US" sz="1100" b="1" dirty="0">
                <a:latin typeface="Nunito Sans"/>
              </a:rPr>
              <a:t>Food is our </a:t>
            </a:r>
            <a:r>
              <a:rPr lang="en-US" sz="1100" b="1" dirty="0">
                <a:solidFill>
                  <a:srgbClr val="F67031"/>
                </a:solidFill>
                <a:latin typeface="Nunito Sans"/>
              </a:rPr>
              <a:t>COMMON GROUND, </a:t>
            </a:r>
            <a:r>
              <a:rPr lang="en-US" sz="1100" b="1" dirty="0">
                <a:latin typeface="Nunito Sans"/>
              </a:rPr>
              <a:t> </a:t>
            </a:r>
          </a:p>
          <a:p>
            <a:pPr algn="r">
              <a:buClr>
                <a:schemeClr val="dk1"/>
              </a:buClr>
            </a:pPr>
            <a:r>
              <a:rPr lang="en-US" sz="1100" b="1" dirty="0">
                <a:latin typeface="Nunito Sans"/>
              </a:rPr>
              <a:t>a </a:t>
            </a:r>
            <a:r>
              <a:rPr lang="en-US" sz="1100" b="1" dirty="0">
                <a:solidFill>
                  <a:srgbClr val="F67031"/>
                </a:solidFill>
                <a:latin typeface="Nunito Sans"/>
              </a:rPr>
              <a:t>UNIVERSAL </a:t>
            </a:r>
            <a:r>
              <a:rPr lang="en-US" sz="1100" b="1" dirty="0">
                <a:latin typeface="Nunito Sans"/>
              </a:rPr>
              <a:t>experience.</a:t>
            </a:r>
          </a:p>
          <a:p>
            <a:pPr algn="r">
              <a:buClr>
                <a:schemeClr val="dk1"/>
              </a:buClr>
            </a:pPr>
            <a:r>
              <a:rPr lang="en-US" sz="1100" b="1" dirty="0">
                <a:latin typeface="Nunito Sans"/>
              </a:rPr>
              <a:t>- James Beard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littlepenguinpublicrelations.com/wp-content/uploads/2014/06/pr-for-business-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175" r="7821"/>
          <a:stretch/>
        </p:blipFill>
        <p:spPr bwMode="auto">
          <a:xfrm flipH="1">
            <a:off x="2553658" y="-175991"/>
            <a:ext cx="6586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Word 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36" y="3834701"/>
            <a:ext cx="1505424" cy="11162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1" b="14212"/>
          <a:stretch/>
        </p:blipFill>
        <p:spPr>
          <a:xfrm>
            <a:off x="6017926" y="3940590"/>
            <a:ext cx="1181008" cy="8559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6700" y="1567154"/>
            <a:ext cx="1943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Social Media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Digital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Print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Radio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Poster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83" y="310766"/>
            <a:ext cx="1966775" cy="278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64" y="586478"/>
            <a:ext cx="2041008" cy="34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07" y="1225377"/>
            <a:ext cx="1066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07" y="3989089"/>
            <a:ext cx="1220159" cy="80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0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800" b="1" dirty="0">
                <a:solidFill>
                  <a:srgbClr val="F67031"/>
                </a:solidFill>
                <a:ea typeface="Arial"/>
                <a:cs typeface="Arial"/>
                <a:sym typeface="Arial"/>
              </a:rPr>
              <a:t>Post Nibble Questions?</a:t>
            </a:r>
            <a:br>
              <a:rPr lang="en" dirty="0">
                <a:solidFill>
                  <a:schemeClr val="tx1"/>
                </a:solidFill>
              </a:rPr>
            </a:br>
            <a:endParaRPr lang="en" dirty="0">
              <a:solidFill>
                <a:schemeClr val="tx1"/>
              </a:solidFill>
            </a:endParaRPr>
          </a:p>
        </p:txBody>
      </p:sp>
      <p:sp>
        <p:nvSpPr>
          <p:cNvPr id="6" name="Shape 109"/>
          <p:cNvSpPr txBox="1">
            <a:spLocks/>
          </p:cNvSpPr>
          <p:nvPr/>
        </p:nvSpPr>
        <p:spPr>
          <a:xfrm>
            <a:off x="26996" y="3816024"/>
            <a:ext cx="2360109" cy="12526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7031"/>
              </a:buClr>
              <a:buSzPct val="100000"/>
              <a:buFont typeface="Georgia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</a:pPr>
            <a:r>
              <a:rPr lang="en-US" sz="1100" b="1" dirty="0">
                <a:latin typeface="Nunito Sans"/>
              </a:rPr>
              <a:t>You can’t buy </a:t>
            </a:r>
            <a:r>
              <a:rPr lang="en-US" sz="1100" b="1" dirty="0">
                <a:solidFill>
                  <a:srgbClr val="F67031"/>
                </a:solidFill>
                <a:latin typeface="Nunito Sans"/>
              </a:rPr>
              <a:t>HAPPINESS, </a:t>
            </a:r>
            <a:r>
              <a:rPr lang="en-US" sz="1100" b="1" dirty="0">
                <a:latin typeface="Nunito Sans"/>
              </a:rPr>
              <a:t>but you can buy </a:t>
            </a:r>
          </a:p>
          <a:p>
            <a:pPr>
              <a:buClr>
                <a:schemeClr val="dk1"/>
              </a:buClr>
            </a:pPr>
            <a:r>
              <a:rPr lang="en-US" sz="1100" b="1" dirty="0">
                <a:solidFill>
                  <a:srgbClr val="F67031"/>
                </a:solidFill>
                <a:latin typeface="Nunito Sans"/>
              </a:rPr>
              <a:t>BAKLAVA</a:t>
            </a:r>
            <a:r>
              <a:rPr lang="en-US" sz="1100" b="1" dirty="0">
                <a:latin typeface="Nunito Sans"/>
              </a:rPr>
              <a:t>…and that is kind of the same thing</a:t>
            </a:r>
            <a:r>
              <a:rPr lang="en-US" sz="1100" b="1" dirty="0">
                <a:solidFill>
                  <a:srgbClr val="F67031"/>
                </a:solidFill>
              </a:rPr>
              <a:t>.</a:t>
            </a:r>
            <a:endParaRPr lang="en-US" sz="11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"/>
          <a:stretch/>
        </p:blipFill>
        <p:spPr bwMode="auto">
          <a:xfrm>
            <a:off x="2562224" y="-1044662"/>
            <a:ext cx="6715125" cy="710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7" y="2434423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Wanna-Be Foodies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3480884" y="1662080"/>
            <a:ext cx="2371500" cy="196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>
              <a:buClr>
                <a:schemeClr val="dk1"/>
              </a:buClr>
            </a:pPr>
            <a:r>
              <a:rPr lang="en" sz="1400" b="1" dirty="0">
                <a:solidFill>
                  <a:srgbClr val="F67031"/>
                </a:solidFill>
              </a:rPr>
              <a:t>Joyce Scardina Becker</a:t>
            </a:r>
          </a:p>
          <a:p>
            <a:pPr marL="171450" indent="-171450">
              <a:buClr>
                <a:schemeClr val="dk1"/>
              </a:buClr>
            </a:pPr>
            <a:r>
              <a:rPr lang="en" sz="1400" b="1" dirty="0">
                <a:solidFill>
                  <a:srgbClr val="F67031"/>
                </a:solidFill>
              </a:rPr>
              <a:t>Hilary Hobbs</a:t>
            </a:r>
          </a:p>
          <a:p>
            <a:pPr marL="171450" indent="-171450">
              <a:buClr>
                <a:schemeClr val="dk1"/>
              </a:buClr>
            </a:pPr>
            <a:r>
              <a:rPr lang="en" sz="1400" b="1" dirty="0">
                <a:solidFill>
                  <a:srgbClr val="F67031"/>
                </a:solidFill>
              </a:rPr>
              <a:t>Katelynn Hopkins</a:t>
            </a:r>
          </a:p>
          <a:p>
            <a:pPr marL="171450" indent="-171450">
              <a:buClr>
                <a:schemeClr val="dk1"/>
              </a:buClr>
            </a:pPr>
            <a:r>
              <a:rPr lang="en" sz="1400" b="1" dirty="0">
                <a:solidFill>
                  <a:srgbClr val="F67031"/>
                </a:solidFill>
              </a:rPr>
              <a:t>Erica Mertens</a:t>
            </a:r>
          </a:p>
          <a:p>
            <a:pPr marL="171450" indent="-171450">
              <a:buClr>
                <a:schemeClr val="dk1"/>
              </a:buClr>
            </a:pPr>
            <a:r>
              <a:rPr lang="en" sz="1400" b="1" dirty="0">
                <a:solidFill>
                  <a:srgbClr val="F67031"/>
                </a:solidFill>
              </a:rPr>
              <a:t>Grant Sacks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252550" y="556450"/>
            <a:ext cx="5815250" cy="12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Nunito Sans"/>
              </a:rPr>
              <a:t>Meet your Tahoe Global Dish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dirty="0">
                <a:latin typeface="Nunito Sans"/>
              </a:rPr>
              <a:t>Culinary Crew</a:t>
            </a:r>
          </a:p>
          <a:p>
            <a:pPr lvl="0">
              <a:spcBef>
                <a:spcPts val="0"/>
              </a:spcBef>
              <a:buNone/>
            </a:pPr>
            <a:endParaRPr lang="en" sz="2400" dirty="0">
              <a:latin typeface="Nunito Sans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6958361" y="4022603"/>
            <a:ext cx="1929186" cy="954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200" b="1" dirty="0"/>
              <a:t>WAYS TO MY </a:t>
            </a:r>
            <a:r>
              <a:rPr lang="en" sz="1200" b="1" dirty="0">
                <a:solidFill>
                  <a:srgbClr val="F67031"/>
                </a:solidFill>
              </a:rPr>
              <a:t>HEART:</a:t>
            </a:r>
          </a:p>
          <a:p>
            <a:pPr marL="2286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arenR"/>
            </a:pPr>
            <a:r>
              <a:rPr lang="en" sz="1200" dirty="0"/>
              <a:t>Buy me </a:t>
            </a:r>
            <a:r>
              <a:rPr lang="en" sz="1200" b="1" i="1" dirty="0"/>
              <a:t>Food</a:t>
            </a:r>
          </a:p>
          <a:p>
            <a:pPr marL="2286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arenR"/>
            </a:pPr>
            <a:r>
              <a:rPr lang="en" sz="1200" dirty="0"/>
              <a:t>Make me</a:t>
            </a:r>
            <a:r>
              <a:rPr lang="en" sz="1200" b="1" i="1" dirty="0"/>
              <a:t> Food</a:t>
            </a:r>
          </a:p>
          <a:p>
            <a:pPr marL="228600" lvl="0" indent="-228600" rtl="0">
              <a:spcBef>
                <a:spcPts val="0"/>
              </a:spcBef>
              <a:buClr>
                <a:schemeClr val="dk1"/>
              </a:buClr>
              <a:buSzPct val="100000"/>
              <a:buFont typeface="+mj-lt"/>
              <a:buAutoNum type="arabicParenR"/>
            </a:pPr>
            <a:r>
              <a:rPr lang="en" sz="1200" dirty="0"/>
              <a:t>Be</a:t>
            </a:r>
            <a:r>
              <a:rPr lang="en" sz="1200" b="1" i="1" dirty="0"/>
              <a:t> Food</a:t>
            </a:r>
            <a:endParaRPr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2" y="3414295"/>
            <a:ext cx="1729205" cy="172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Menu Preview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090625" y="575500"/>
            <a:ext cx="5596200" cy="12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What do we have in store for you?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2"/>
          </p:nvPr>
        </p:nvSpPr>
        <p:spPr>
          <a:xfrm>
            <a:off x="3090625" y="1378266"/>
            <a:ext cx="2316834" cy="191752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Why Tahoe Global Dish</a:t>
            </a:r>
          </a:p>
          <a:p>
            <a:r>
              <a:rPr lang="en-US" dirty="0">
                <a:solidFill>
                  <a:schemeClr val="bg2"/>
                </a:solidFill>
              </a:rPr>
              <a:t>In A Nutshell</a:t>
            </a:r>
          </a:p>
          <a:p>
            <a:r>
              <a:rPr lang="en-US" dirty="0">
                <a:solidFill>
                  <a:schemeClr val="bg2"/>
                </a:solidFill>
              </a:rPr>
              <a:t>Survey Says…</a:t>
            </a:r>
          </a:p>
          <a:p>
            <a:r>
              <a:rPr lang="en-US" dirty="0">
                <a:solidFill>
                  <a:schemeClr val="bg2"/>
                </a:solidFill>
              </a:rPr>
              <a:t>Target Market</a:t>
            </a:r>
          </a:p>
          <a:p>
            <a:r>
              <a:rPr lang="en-US" dirty="0">
                <a:solidFill>
                  <a:schemeClr val="bg2"/>
                </a:solidFill>
              </a:rPr>
              <a:t>Show Me The Money</a:t>
            </a:r>
          </a:p>
          <a:p>
            <a:r>
              <a:rPr lang="en-US" dirty="0">
                <a:solidFill>
                  <a:schemeClr val="bg2"/>
                </a:solidFill>
              </a:rPr>
              <a:t>Getting The Word Out</a:t>
            </a:r>
          </a:p>
          <a:p>
            <a:r>
              <a:rPr lang="en-US" dirty="0">
                <a:solidFill>
                  <a:schemeClr val="bg2"/>
                </a:solidFill>
              </a:rPr>
              <a:t>Questions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78571"/>
              <a:buFont typeface="Arial"/>
              <a:buNone/>
            </a:pPr>
            <a:endParaRPr lang="en" b="1" u="sng" dirty="0">
              <a:solidFill>
                <a:srgbClr val="F67031"/>
              </a:solidFill>
              <a:hlinkClick r:id="rId3"/>
            </a:endParaRPr>
          </a:p>
        </p:txBody>
      </p:sp>
      <p:sp>
        <p:nvSpPr>
          <p:cNvPr id="7" name="Shape 109"/>
          <p:cNvSpPr txBox="1">
            <a:spLocks/>
          </p:cNvSpPr>
          <p:nvPr/>
        </p:nvSpPr>
        <p:spPr>
          <a:xfrm>
            <a:off x="2935608" y="4123402"/>
            <a:ext cx="1766862" cy="9543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ct val="100000"/>
            </a:pPr>
            <a:r>
              <a:rPr lang="en-US" sz="1000" b="1" dirty="0">
                <a:latin typeface="Nunito Sans"/>
              </a:rPr>
              <a:t>Part of the secret of success in </a:t>
            </a:r>
            <a:r>
              <a:rPr lang="en-US" sz="1000" b="1" dirty="0">
                <a:solidFill>
                  <a:srgbClr val="F67031"/>
                </a:solidFill>
                <a:latin typeface="Nunito Sans"/>
              </a:rPr>
              <a:t>LIFE, </a:t>
            </a:r>
            <a:r>
              <a:rPr lang="en-US" sz="1000" b="1" dirty="0">
                <a:latin typeface="Nunito Sans"/>
              </a:rPr>
              <a:t>is to </a:t>
            </a:r>
            <a:r>
              <a:rPr lang="en-US" sz="1000" b="1" dirty="0">
                <a:solidFill>
                  <a:srgbClr val="F67031"/>
                </a:solidFill>
                <a:latin typeface="Nunito Sans"/>
              </a:rPr>
              <a:t>EAT</a:t>
            </a:r>
            <a:r>
              <a:rPr lang="en-US" sz="1000" b="1" dirty="0">
                <a:latin typeface="Nunito Sans"/>
              </a:rPr>
              <a:t> what you like</a:t>
            </a:r>
          </a:p>
          <a:p>
            <a:pPr>
              <a:buClr>
                <a:schemeClr val="dk1"/>
              </a:buClr>
              <a:buSzPct val="100000"/>
            </a:pPr>
            <a:r>
              <a:rPr lang="en-US" sz="1000" b="1" dirty="0">
                <a:solidFill>
                  <a:srgbClr val="F67031"/>
                </a:solidFill>
                <a:latin typeface="Nunito Sans"/>
              </a:rPr>
              <a:t>- Mark Twain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3686175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56117" y="122672"/>
            <a:ext cx="3872508" cy="99143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Why Tahoe Global Dish?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511425" y="1598600"/>
            <a:ext cx="3517200" cy="9406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" sz="1800" dirty="0"/>
              <a:t>Satisfy your </a:t>
            </a:r>
            <a:r>
              <a:rPr lang="en" sz="1800" dirty="0">
                <a:solidFill>
                  <a:srgbClr val="F67031"/>
                </a:solidFill>
              </a:rPr>
              <a:t>craving</a:t>
            </a:r>
          </a:p>
          <a:p>
            <a:pPr marL="171450" lvl="0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" sz="1800" dirty="0">
                <a:solidFill>
                  <a:srgbClr val="F67031"/>
                </a:solidFill>
              </a:rPr>
              <a:t>Shoulder season </a:t>
            </a:r>
            <a:r>
              <a:rPr lang="en" sz="1800" dirty="0"/>
              <a:t>business</a:t>
            </a:r>
          </a:p>
          <a:p>
            <a:pPr marL="171450" lvl="0" indent="-1714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" sz="1800" dirty="0"/>
              <a:t>Bring </a:t>
            </a:r>
            <a:r>
              <a:rPr lang="en" sz="1800" dirty="0">
                <a:solidFill>
                  <a:srgbClr val="F67031"/>
                </a:solidFill>
              </a:rPr>
              <a:t>community</a:t>
            </a:r>
            <a:r>
              <a:rPr lang="en" sz="1800" dirty="0"/>
              <a:t> together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4003" y="-488007"/>
            <a:ext cx="8092384" cy="54439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47675" y="4033877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/>
            <a:r>
              <a:rPr lang="en-US" sz="1000" b="1" dirty="0">
                <a:latin typeface="Nunito Sans"/>
              </a:rPr>
              <a:t>International cuisine opens up one’s</a:t>
            </a:r>
          </a:p>
          <a:p>
            <a:pPr lvl="0" algn="r">
              <a:buClr>
                <a:schemeClr val="dk1"/>
              </a:buClr>
              <a:buSzPct val="100000"/>
            </a:pPr>
            <a:r>
              <a:rPr lang="en-US" sz="1000" b="1" dirty="0">
                <a:solidFill>
                  <a:srgbClr val="F67031"/>
                </a:solidFill>
                <a:latin typeface="Nunito Sans"/>
              </a:rPr>
              <a:t> heart, mind and palette </a:t>
            </a:r>
          </a:p>
          <a:p>
            <a:pPr lvl="0" algn="r"/>
            <a:r>
              <a:rPr lang="en-US" sz="1000" b="1" dirty="0">
                <a:latin typeface="Nunito Sans"/>
              </a:rPr>
              <a:t>one bite at a time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3674546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4" y="1889375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46573" y="1016000"/>
            <a:ext cx="3246900" cy="97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In A Nutshell</a:t>
            </a:r>
          </a:p>
        </p:txBody>
      </p:sp>
      <p:grpSp>
        <p:nvGrpSpPr>
          <p:cNvPr id="10" name="Shape 251"/>
          <p:cNvGrpSpPr/>
          <p:nvPr/>
        </p:nvGrpSpPr>
        <p:grpSpPr>
          <a:xfrm>
            <a:off x="4695350" y="466081"/>
            <a:ext cx="4297187" cy="4256550"/>
            <a:chOff x="3618600" y="537300"/>
            <a:chExt cx="4297187" cy="4256550"/>
          </a:xfrm>
        </p:grpSpPr>
        <p:sp>
          <p:nvSpPr>
            <p:cNvPr id="11" name="Shape 252"/>
            <p:cNvSpPr/>
            <p:nvPr/>
          </p:nvSpPr>
          <p:spPr>
            <a:xfrm>
              <a:off x="3680275" y="537300"/>
              <a:ext cx="1906800" cy="1906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endParaRPr lang="en-US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endParaRPr lang="en-US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2" name="Shape 253"/>
            <p:cNvSpPr/>
            <p:nvPr/>
          </p:nvSpPr>
          <p:spPr>
            <a:xfrm>
              <a:off x="5983750" y="537300"/>
              <a:ext cx="1906800" cy="1906800"/>
            </a:xfrm>
            <a:prstGeom prst="ellipse">
              <a:avLst/>
            </a:prstGeom>
            <a:solidFill>
              <a:srgbClr val="F6703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Clr>
                  <a:schemeClr val="dk1"/>
                </a:buClr>
                <a:buSzPct val="110000"/>
                <a:buFont typeface="Arial"/>
                <a:buNone/>
              </a:pPr>
              <a:endParaRPr lang="en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3" name="Shape 254"/>
            <p:cNvSpPr/>
            <p:nvPr/>
          </p:nvSpPr>
          <p:spPr>
            <a:xfrm>
              <a:off x="3618600" y="2887050"/>
              <a:ext cx="1906800" cy="1906800"/>
            </a:xfrm>
            <a:prstGeom prst="ellipse">
              <a:avLst/>
            </a:prstGeom>
            <a:solidFill>
              <a:srgbClr val="CC412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endParaRPr lang="en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endParaRPr lang="en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14" name="Shape 255"/>
            <p:cNvSpPr/>
            <p:nvPr/>
          </p:nvSpPr>
          <p:spPr>
            <a:xfrm>
              <a:off x="6008987" y="2877690"/>
              <a:ext cx="1906800" cy="1906800"/>
            </a:xfrm>
            <a:prstGeom prst="ellipse">
              <a:avLst/>
            </a:prstGeom>
            <a:solidFill>
              <a:srgbClr val="ED003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endParaRPr sz="100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lvl="0" algn="ctr" rtl="0">
                <a:spcBef>
                  <a:spcPts val="0"/>
                </a:spcBef>
                <a:buNone/>
              </a:pPr>
              <a:endParaRPr lang="en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16" name="Shape 267"/>
          <p:cNvGrpSpPr/>
          <p:nvPr/>
        </p:nvGrpSpPr>
        <p:grpSpPr>
          <a:xfrm>
            <a:off x="7753657" y="3446560"/>
            <a:ext cx="507994" cy="384311"/>
            <a:chOff x="568950" y="3686775"/>
            <a:chExt cx="472500" cy="362900"/>
          </a:xfrm>
        </p:grpSpPr>
        <p:sp>
          <p:nvSpPr>
            <p:cNvPr id="17" name="Shape 268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0" t="0" r="0" b="0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26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0" t="0" r="0" b="0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70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0" t="0" r="0" b="0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57" y="1056254"/>
            <a:ext cx="570961" cy="40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702" y="3346701"/>
            <a:ext cx="516093" cy="4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222" y="961595"/>
            <a:ext cx="546406" cy="457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0947" y="3539890"/>
            <a:ext cx="3246900" cy="2126400"/>
          </a:xfrm>
        </p:spPr>
        <p:txBody>
          <a:bodyPr/>
          <a:lstStyle/>
          <a:p>
            <a:pPr lvl="0"/>
            <a:r>
              <a:rPr lang="en-US" sz="1000" b="1" dirty="0">
                <a:solidFill>
                  <a:schemeClr val="bg1"/>
                </a:solidFill>
                <a:latin typeface="Nunito Sans"/>
              </a:rPr>
              <a:t>The discovery of a NEW DISH</a:t>
            </a:r>
          </a:p>
          <a:p>
            <a:pPr lvl="0"/>
            <a:r>
              <a:rPr lang="en-US" sz="1000" b="1" dirty="0">
                <a:solidFill>
                  <a:schemeClr val="bg1"/>
                </a:solidFill>
                <a:latin typeface="Nunito Sans"/>
              </a:rPr>
              <a:t>confers more HAPPINESS on humanity, </a:t>
            </a:r>
          </a:p>
          <a:p>
            <a:pPr lvl="0"/>
            <a:r>
              <a:rPr lang="en-US" sz="1000" b="1" dirty="0">
                <a:solidFill>
                  <a:schemeClr val="bg1"/>
                </a:solidFill>
                <a:latin typeface="Nunito Sans"/>
              </a:rPr>
              <a:t>than the discovery of a new star.</a:t>
            </a:r>
          </a:p>
          <a:p>
            <a:pPr lvl="0"/>
            <a:r>
              <a:rPr lang="en-US" sz="1000" b="1" dirty="0">
                <a:solidFill>
                  <a:schemeClr val="bg1"/>
                </a:solidFill>
                <a:latin typeface="Nunito Sans"/>
              </a:rPr>
              <a:t>-Jean </a:t>
            </a:r>
            <a:r>
              <a:rPr lang="en-US" sz="1000" b="1" dirty="0" err="1">
                <a:solidFill>
                  <a:schemeClr val="bg1"/>
                </a:solidFill>
                <a:latin typeface="Nunito Sans"/>
              </a:rPr>
              <a:t>Anthelme</a:t>
            </a:r>
            <a:r>
              <a:rPr lang="en-US" sz="1000" b="1" dirty="0">
                <a:solidFill>
                  <a:schemeClr val="bg1"/>
                </a:solidFill>
                <a:latin typeface="Nunito Sans"/>
              </a:rPr>
              <a:t> Brillat-Savarin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8700" y="1419169"/>
            <a:ext cx="17634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Rotating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Venues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60500" y="1429567"/>
            <a:ext cx="1906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Set </a:t>
            </a:r>
            <a:r>
              <a:rPr lang="en-US" sz="1200" b="1" dirty="0">
                <a:solidFill>
                  <a:srgbClr val="FFFFFF"/>
                </a:solidFill>
                <a:latin typeface="Nunito Sans"/>
                <a:sym typeface="Nunito Sans"/>
              </a:rPr>
              <a:t>Menu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95350" y="3830871"/>
            <a:ext cx="19067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Rotating </a:t>
            </a:r>
          </a:p>
          <a:p>
            <a:pPr lvl="0" algn="ctr"/>
            <a:r>
              <a:rPr lang="en-US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Cuisine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060500" y="3882837"/>
            <a:ext cx="19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Prix Fixe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3686175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Survey Says?</a:t>
            </a:r>
          </a:p>
        </p:txBody>
      </p:sp>
      <p:sp>
        <p:nvSpPr>
          <p:cNvPr id="153" name="Shape 153"/>
          <p:cNvSpPr/>
          <p:nvPr/>
        </p:nvSpPr>
        <p:spPr>
          <a:xfrm>
            <a:off x="3947685" y="1898688"/>
            <a:ext cx="1362456" cy="1362456"/>
          </a:xfrm>
          <a:prstGeom prst="ellipse">
            <a:avLst/>
          </a:prstGeom>
          <a:solidFill>
            <a:srgbClr val="F670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Location</a:t>
            </a:r>
          </a:p>
        </p:txBody>
      </p:sp>
      <p:sp>
        <p:nvSpPr>
          <p:cNvPr id="154" name="Shape 154"/>
          <p:cNvSpPr/>
          <p:nvPr/>
        </p:nvSpPr>
        <p:spPr>
          <a:xfrm>
            <a:off x="5605838" y="1348342"/>
            <a:ext cx="1360255" cy="1360255"/>
          </a:xfrm>
          <a:prstGeom prst="ellipse">
            <a:avLst/>
          </a:prstGeom>
          <a:solidFill>
            <a:srgbClr val="ED003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Day</a:t>
            </a:r>
          </a:p>
        </p:txBody>
      </p:sp>
      <p:sp>
        <p:nvSpPr>
          <p:cNvPr id="155" name="Shape 155"/>
          <p:cNvSpPr/>
          <p:nvPr/>
        </p:nvSpPr>
        <p:spPr>
          <a:xfrm>
            <a:off x="2963972" y="397939"/>
            <a:ext cx="1361242" cy="1361242"/>
          </a:xfrm>
          <a:prstGeom prst="ellipse">
            <a:avLst/>
          </a:prstGeom>
          <a:solidFill>
            <a:srgbClr val="FFA4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Attendance</a:t>
            </a:r>
          </a:p>
        </p:txBody>
      </p:sp>
      <p:cxnSp>
        <p:nvCxnSpPr>
          <p:cNvPr id="156" name="Shape 156"/>
          <p:cNvCxnSpPr/>
          <p:nvPr/>
        </p:nvCxnSpPr>
        <p:spPr>
          <a:xfrm>
            <a:off x="4085304" y="1282231"/>
            <a:ext cx="354550" cy="829884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0" name="Shape 156"/>
          <p:cNvCxnSpPr/>
          <p:nvPr/>
        </p:nvCxnSpPr>
        <p:spPr>
          <a:xfrm>
            <a:off x="5673371" y="2405643"/>
            <a:ext cx="630185" cy="55856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1" name="Shape 156"/>
          <p:cNvCxnSpPr/>
          <p:nvPr/>
        </p:nvCxnSpPr>
        <p:spPr>
          <a:xfrm>
            <a:off x="6844963" y="3473368"/>
            <a:ext cx="630185" cy="55856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sp>
        <p:nvSpPr>
          <p:cNvPr id="22" name="Shape 154"/>
          <p:cNvSpPr/>
          <p:nvPr/>
        </p:nvSpPr>
        <p:spPr>
          <a:xfrm>
            <a:off x="6769621" y="2581942"/>
            <a:ext cx="1362456" cy="13624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1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Price Point</a:t>
            </a:r>
          </a:p>
        </p:txBody>
      </p:sp>
      <p:cxnSp>
        <p:nvCxnSpPr>
          <p:cNvPr id="25" name="Shape 156"/>
          <p:cNvCxnSpPr/>
          <p:nvPr/>
        </p:nvCxnSpPr>
        <p:spPr>
          <a:xfrm flipV="1">
            <a:off x="5085789" y="2112115"/>
            <a:ext cx="902674" cy="467801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7" name="Shape 156"/>
          <p:cNvCxnSpPr/>
          <p:nvPr/>
        </p:nvCxnSpPr>
        <p:spPr>
          <a:xfrm>
            <a:off x="6438936" y="2326337"/>
            <a:ext cx="871459" cy="706003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oval" w="med" len="med"/>
            <a:tailEnd type="triangle" w="med" len="med"/>
          </a:ln>
        </p:spPr>
      </p:cxnSp>
      <p:grpSp>
        <p:nvGrpSpPr>
          <p:cNvPr id="9" name="Group 8"/>
          <p:cNvGrpSpPr/>
          <p:nvPr/>
        </p:nvGrpSpPr>
        <p:grpSpPr>
          <a:xfrm>
            <a:off x="3485104" y="2743108"/>
            <a:ext cx="1200399" cy="1040123"/>
            <a:chOff x="2859527" y="2487502"/>
            <a:chExt cx="1200399" cy="1040123"/>
          </a:xfrm>
        </p:grpSpPr>
        <p:sp>
          <p:nvSpPr>
            <p:cNvPr id="4" name="Explosion 1 3"/>
            <p:cNvSpPr/>
            <p:nvPr/>
          </p:nvSpPr>
          <p:spPr>
            <a:xfrm rot="10800000">
              <a:off x="2859527" y="2487502"/>
              <a:ext cx="1200399" cy="1040123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13383" y="2741716"/>
              <a:ext cx="8565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91%</a:t>
              </a:r>
            </a:p>
            <a:p>
              <a:r>
                <a:rPr lang="en-US" sz="1100" b="1" dirty="0">
                  <a:solidFill>
                    <a:schemeClr val="bg1"/>
                  </a:solidFill>
                </a:rPr>
                <a:t>Truckee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75624" y="427112"/>
            <a:ext cx="1200399" cy="1404669"/>
            <a:chOff x="3878129" y="-96733"/>
            <a:chExt cx="1200399" cy="1140978"/>
          </a:xfrm>
        </p:grpSpPr>
        <p:sp>
          <p:nvSpPr>
            <p:cNvPr id="24" name="Explosion 1 23"/>
            <p:cNvSpPr/>
            <p:nvPr/>
          </p:nvSpPr>
          <p:spPr>
            <a:xfrm>
              <a:off x="3878129" y="-96733"/>
              <a:ext cx="1200399" cy="114097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109845" y="193244"/>
              <a:ext cx="85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93%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46620" y="948239"/>
            <a:ext cx="1394158" cy="950449"/>
            <a:chOff x="5921043" y="692633"/>
            <a:chExt cx="1394158" cy="950449"/>
          </a:xfrm>
        </p:grpSpPr>
        <p:sp>
          <p:nvSpPr>
            <p:cNvPr id="34" name="Explosion 1 33"/>
            <p:cNvSpPr/>
            <p:nvPr/>
          </p:nvSpPr>
          <p:spPr>
            <a:xfrm rot="16200000">
              <a:off x="6142897" y="470779"/>
              <a:ext cx="950449" cy="139415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99799" y="840782"/>
              <a:ext cx="8565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55%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Thursday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752469" y="2354682"/>
            <a:ext cx="1200399" cy="1040123"/>
            <a:chOff x="3869422" y="86013"/>
            <a:chExt cx="1200399" cy="1040123"/>
          </a:xfrm>
        </p:grpSpPr>
        <p:sp>
          <p:nvSpPr>
            <p:cNvPr id="37" name="Explosion 1 36"/>
            <p:cNvSpPr/>
            <p:nvPr/>
          </p:nvSpPr>
          <p:spPr>
            <a:xfrm>
              <a:off x="3869422" y="86013"/>
              <a:ext cx="1200399" cy="1040123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79516" y="385279"/>
              <a:ext cx="85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$25</a:t>
              </a:r>
            </a:p>
          </p:txBody>
        </p:sp>
      </p:grpSp>
      <p:grpSp>
        <p:nvGrpSpPr>
          <p:cNvPr id="28" name="Shape 350"/>
          <p:cNvGrpSpPr/>
          <p:nvPr/>
        </p:nvGrpSpPr>
        <p:grpSpPr>
          <a:xfrm>
            <a:off x="4664950" y="1089711"/>
            <a:ext cx="331248" cy="298164"/>
            <a:chOff x="5972700" y="2330200"/>
            <a:chExt cx="411625" cy="387275"/>
          </a:xfrm>
        </p:grpSpPr>
        <p:sp>
          <p:nvSpPr>
            <p:cNvPr id="31" name="Shape 351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5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3" name="Picture 2" descr="http://cimg.tvgcdn.net/i/r/2014/09/10/c50b488d-2537-40a6-9d5e-059bb3c87f6d/crop/640x479+0+0/thumbnail/350x262/84a3ab3ff3552b24f67dc63ffb2ced82/140910family-feud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261"/>
          <a:stretch/>
        </p:blipFill>
        <p:spPr bwMode="auto">
          <a:xfrm flipH="1">
            <a:off x="11758" y="1588753"/>
            <a:ext cx="2587752" cy="32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Cuisine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/>
              <a:t>Which ethnic cuisine you would be most interested in experiencing at a Community Ethnic Food Night?</a:t>
            </a:r>
          </a:p>
          <a:p>
            <a:endParaRPr lang="en-US" dirty="0"/>
          </a:p>
        </p:txBody>
      </p:sp>
      <p:pic>
        <p:nvPicPr>
          <p:cNvPr id="6" name="Picture 6" descr="https://wwwnc.cdc.gov/travel/images/map-bur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583" y="1496113"/>
            <a:ext cx="1436633" cy="14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s://wwwnc.cdc.gov/travel/images/map-ethiop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111" y="3297291"/>
            <a:ext cx="1436633" cy="14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wwwnc.cdc.gov/travel/images/map-pe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583" y="3297291"/>
            <a:ext cx="1436633" cy="14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s://wwwnc.cdc.gov/travel/images/map-afganista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112" y="1496113"/>
            <a:ext cx="1436632" cy="14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50" y="575500"/>
            <a:ext cx="2299200" cy="3981000"/>
          </a:xfrm>
        </p:spPr>
        <p:txBody>
          <a:bodyPr/>
          <a:lstStyle/>
          <a:p>
            <a:r>
              <a:rPr lang="en-US" dirty="0"/>
              <a:t>The First Stop on the Culinary Caravan…</a:t>
            </a:r>
            <a:br>
              <a:rPr lang="en-US" dirty="0"/>
            </a:br>
            <a:br>
              <a:rPr lang="en-US" b="1" dirty="0"/>
            </a:br>
            <a:r>
              <a:rPr lang="en-US" b="1" i="1" dirty="0">
                <a:latin typeface="Georgia" panose="02040502050405020303" pitchFamily="18" charset="0"/>
              </a:rPr>
              <a:t>Afghanistan</a:t>
            </a:r>
            <a:br>
              <a:rPr lang="en-US" b="1" i="1" dirty="0">
                <a:latin typeface="Georgia" panose="02040502050405020303" pitchFamily="18" charset="0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585348" y="-1500555"/>
            <a:ext cx="6663154" cy="6644055"/>
            <a:chOff x="3657600" y="791223"/>
            <a:chExt cx="5486400" cy="5486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800" y="3534423"/>
              <a:ext cx="2743200" cy="2743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3534423"/>
              <a:ext cx="2743200" cy="2743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7600" y="791223"/>
              <a:ext cx="2743200" cy="27432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0800" y="791223"/>
              <a:ext cx="2743200" cy="274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770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234450" y="57550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Target Market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2855102" y="2125741"/>
            <a:ext cx="1127280" cy="5277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b="1" dirty="0"/>
              <a:t>Adults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/>
              <a:t>All age groups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6" name="Shape 186"/>
          <p:cNvSpPr txBox="1">
            <a:spLocks noGrp="1"/>
          </p:cNvSpPr>
          <p:nvPr>
            <p:ph type="body" idx="3"/>
          </p:nvPr>
        </p:nvSpPr>
        <p:spPr>
          <a:xfrm>
            <a:off x="4785670" y="3488114"/>
            <a:ext cx="2380688" cy="7632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b="1" dirty="0"/>
              <a:t>Attending with significant other or friends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/>
              <a:t>Children are less likely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7" name="Shape 187"/>
          <p:cNvSpPr/>
          <p:nvPr/>
        </p:nvSpPr>
        <p:spPr>
          <a:xfrm rot="729144">
            <a:off x="2914261" y="1191820"/>
            <a:ext cx="916334" cy="85772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 rot="-773137" flipH="1">
            <a:off x="3333794" y="962917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D0036">
              <a:alpha val="7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 rot="729144">
            <a:off x="4820080" y="2614968"/>
            <a:ext cx="916334" cy="85772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 rot="-773137" flipH="1">
            <a:off x="5239613" y="2386065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A400">
              <a:alpha val="7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28" name="Shape 186"/>
          <p:cNvSpPr txBox="1">
            <a:spLocks/>
          </p:cNvSpPr>
          <p:nvPr/>
        </p:nvSpPr>
        <p:spPr>
          <a:xfrm>
            <a:off x="6505041" y="2100378"/>
            <a:ext cx="2380688" cy="76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▪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Nunito Sans"/>
              <a:buChar char="-"/>
              <a:defRPr sz="1100" b="0" i="0" u="none" strike="noStrike" cap="none"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buClr>
                <a:schemeClr val="dk1"/>
              </a:buClr>
              <a:buFont typeface="Arial"/>
              <a:buNone/>
            </a:pPr>
            <a:r>
              <a:rPr lang="en-US" b="1" dirty="0"/>
              <a:t>Locals</a:t>
            </a:r>
          </a:p>
          <a:p>
            <a:pPr>
              <a:buClr>
                <a:schemeClr val="dk1"/>
              </a:buClr>
              <a:buFont typeface="Arial"/>
              <a:buNone/>
            </a:pPr>
            <a:r>
              <a:rPr lang="en-US" dirty="0"/>
              <a:t>Cravings international flavors</a:t>
            </a:r>
          </a:p>
          <a:p>
            <a:pPr>
              <a:buFont typeface="Nunito Sans"/>
              <a:buNone/>
            </a:pPr>
            <a:endParaRPr lang="en-US" dirty="0"/>
          </a:p>
        </p:txBody>
      </p:sp>
      <p:sp>
        <p:nvSpPr>
          <p:cNvPr id="29" name="Shape 189"/>
          <p:cNvSpPr/>
          <p:nvPr/>
        </p:nvSpPr>
        <p:spPr>
          <a:xfrm rot="729144">
            <a:off x="6963189" y="1227232"/>
            <a:ext cx="916334" cy="857728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6703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31" name="Shape 188"/>
          <p:cNvSpPr/>
          <p:nvPr/>
        </p:nvSpPr>
        <p:spPr>
          <a:xfrm rot="-773137" flipH="1">
            <a:off x="7261558" y="924370"/>
            <a:ext cx="992801" cy="92905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ED0036">
              <a:alpha val="7154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CD4"/>
              </a:solidFill>
            </a:endParaRPr>
          </a:p>
        </p:txBody>
      </p:sp>
      <p:sp>
        <p:nvSpPr>
          <p:cNvPr id="16" name="Shape 109"/>
          <p:cNvSpPr txBox="1">
            <a:spLocks/>
          </p:cNvSpPr>
          <p:nvPr/>
        </p:nvSpPr>
        <p:spPr>
          <a:xfrm>
            <a:off x="2812986" y="4351654"/>
            <a:ext cx="2127003" cy="4995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ct val="100000"/>
            </a:pPr>
            <a:r>
              <a:rPr lang="en-US" sz="1100" b="1" dirty="0">
                <a:latin typeface="Nunito Sans"/>
              </a:rPr>
              <a:t>Nothing brings </a:t>
            </a:r>
            <a:r>
              <a:rPr lang="en-US" sz="1100" b="1" dirty="0">
                <a:solidFill>
                  <a:srgbClr val="F67031"/>
                </a:solidFill>
                <a:latin typeface="Nunito Sans"/>
              </a:rPr>
              <a:t>PEOPLE </a:t>
            </a:r>
            <a:r>
              <a:rPr lang="en-US" sz="1100" b="1" dirty="0">
                <a:latin typeface="Nunito Sans"/>
              </a:rPr>
              <a:t>together like good </a:t>
            </a:r>
            <a:r>
              <a:rPr lang="en-US" sz="1100" b="1" dirty="0">
                <a:solidFill>
                  <a:srgbClr val="F67031"/>
                </a:solidFill>
                <a:latin typeface="Nunito Sans"/>
              </a:rPr>
              <a:t>FOOD.</a:t>
            </a:r>
            <a:endParaRPr lang="en-US" sz="1100" b="1" dirty="0">
              <a:latin typeface="Nunito San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88" y="3622991"/>
            <a:ext cx="14573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lysses template">
  <a:themeElements>
    <a:clrScheme name="Custom 1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94B7F6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94B7F6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550</Words>
  <Application>Microsoft Macintosh PowerPoint</Application>
  <PresentationFormat>On-screen Show (16:9)</PresentationFormat>
  <Paragraphs>135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Georgia</vt:lpstr>
      <vt:lpstr>Nunito Sans</vt:lpstr>
      <vt:lpstr>Ulysses template</vt:lpstr>
      <vt:lpstr>PowerPoint Presentation</vt:lpstr>
      <vt:lpstr>Wanna-Be Foodies</vt:lpstr>
      <vt:lpstr>Menu Preview</vt:lpstr>
      <vt:lpstr>Why Tahoe Global Dish?</vt:lpstr>
      <vt:lpstr>In A Nutshell</vt:lpstr>
      <vt:lpstr>Survey Says?</vt:lpstr>
      <vt:lpstr>Cuisine</vt:lpstr>
      <vt:lpstr>The First Stop on the Culinary Caravan…  Afghanistan </vt:lpstr>
      <vt:lpstr>Target Market</vt:lpstr>
      <vt:lpstr>Show Me The Money</vt:lpstr>
      <vt:lpstr>Getting Word Out</vt:lpstr>
      <vt:lpstr>Post Nibble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TAHOE GLOBAL DISH</dc:title>
  <dc:creator>Grant Sacks</dc:creator>
  <cp:lastModifiedBy>Microsoft Office User</cp:lastModifiedBy>
  <cp:revision>61</cp:revision>
  <dcterms:modified xsi:type="dcterms:W3CDTF">2020-04-23T20:23:14Z</dcterms:modified>
</cp:coreProperties>
</file>